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72" r:id="rId15"/>
    <p:sldId id="269" r:id="rId16"/>
    <p:sldId id="270" r:id="rId17"/>
    <p:sldId id="271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307" y="10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Video 13" descr="3D Animated Day To Night Time Laps">
            <a:extLst>
              <a:ext uri="{FF2B5EF4-FFF2-40B4-BE49-F238E27FC236}">
                <a16:creationId xmlns:a16="http://schemas.microsoft.com/office/drawing/2014/main" id="{7A64A079-B43D-6CE5-CBE6-73EE60B87E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733" y="554845"/>
            <a:ext cx="10656891" cy="3902673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Coding a Binary Search Tree 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5523" y="4718033"/>
            <a:ext cx="10678296" cy="1175039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search and remove</a:t>
            </a:r>
          </a:p>
        </p:txBody>
      </p:sp>
    </p:spTree>
    <p:extLst>
      <p:ext uri="{BB962C8B-B14F-4D97-AF65-F5344CB8AC3E}">
        <p14:creationId xmlns:p14="http://schemas.microsoft.com/office/powerpoint/2010/main" val="238451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Search for 2:</a:t>
            </a:r>
          </a:p>
          <a:p>
            <a:pPr marL="0" indent="0">
              <a:buNone/>
            </a:pPr>
            <a:r>
              <a:rPr lang="en-US" sz="2800" dirty="0"/>
              <a:t>Is the root null?  Yes</a:t>
            </a:r>
          </a:p>
          <a:p>
            <a:pPr marL="0" indent="0">
              <a:buNone/>
            </a:pPr>
            <a:r>
              <a:rPr lang="en-US" sz="2800" dirty="0"/>
              <a:t>	2 is not in the list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150049" y="5437792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0"/>
          </p:cNvCxnSpPr>
          <p:nvPr/>
        </p:nvCxnSpPr>
        <p:spPr>
          <a:xfrm flipH="1">
            <a:off x="7416750" y="4978678"/>
            <a:ext cx="344815" cy="45911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                3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7416749" y="3350651"/>
            <a:ext cx="384830" cy="35019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598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607957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There are 3 main situations that require independent code to handle:</a:t>
            </a:r>
          </a:p>
          <a:p>
            <a:pPr marL="514350" indent="-514350">
              <a:buAutoNum type="arabicParenR"/>
            </a:pPr>
            <a:r>
              <a:rPr lang="en-US" sz="2800" dirty="0"/>
              <a:t>Removing a leaf (easiest)</a:t>
            </a:r>
          </a:p>
          <a:p>
            <a:pPr marL="400050" lvl="1" indent="0">
              <a:buNone/>
            </a:pPr>
            <a:r>
              <a:rPr lang="en-US" sz="2400" dirty="0"/>
              <a:t>- subcases for if it is a left or right child</a:t>
            </a:r>
          </a:p>
          <a:p>
            <a:pPr marL="514350" indent="-514350">
              <a:buAutoNum type="arabicParenR"/>
            </a:pPr>
            <a:r>
              <a:rPr lang="en-US" sz="2800" dirty="0"/>
              <a:t>Removing a node with 1 child</a:t>
            </a:r>
          </a:p>
          <a:p>
            <a:pPr lvl="1" indent="-342900">
              <a:buFontTx/>
              <a:buChar char="-"/>
            </a:pPr>
            <a:r>
              <a:rPr lang="en-US" sz="2400" dirty="0"/>
              <a:t>4 subcases for which side it and its child is on</a:t>
            </a:r>
          </a:p>
          <a:p>
            <a:pPr marL="0" indent="0">
              <a:buNone/>
            </a:pPr>
            <a:r>
              <a:rPr lang="en-US" sz="2800" dirty="0"/>
              <a:t>3)  Removing a node with 2 children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150049" y="54377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0"/>
          </p:cNvCxnSpPr>
          <p:nvPr/>
        </p:nvCxnSpPr>
        <p:spPr>
          <a:xfrm flipH="1">
            <a:off x="7416750" y="4978678"/>
            <a:ext cx="344815" cy="4591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                           root</a:t>
            </a:r>
          </a:p>
          <a:p>
            <a:endParaRPr lang="en-US" b="1" dirty="0"/>
          </a:p>
          <a:p>
            <a:r>
              <a:rPr lang="en-US" b="1" dirty="0"/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647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Remove 4:</a:t>
            </a:r>
          </a:p>
          <a:p>
            <a:pPr marL="0" indent="0">
              <a:buNone/>
            </a:pPr>
            <a:r>
              <a:rPr lang="en-US" sz="2800" dirty="0"/>
              <a:t>Set a pointer to the node we want to delete (called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).</a:t>
            </a:r>
          </a:p>
          <a:p>
            <a:pPr marL="0" indent="0">
              <a:buNone/>
            </a:pPr>
            <a:r>
              <a:rPr lang="en-US" sz="2800" dirty="0"/>
              <a:t>Set a pointer to the parent of the node we want to delete (called </a:t>
            </a:r>
            <a:r>
              <a:rPr lang="en-US" sz="2800" b="1" dirty="0">
                <a:solidFill>
                  <a:srgbClr val="C00000"/>
                </a:solidFill>
              </a:rPr>
              <a:t>p</a:t>
            </a:r>
            <a:r>
              <a:rPr lang="en-US" sz="2800" dirty="0"/>
              <a:t>).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150049" y="54377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0"/>
          </p:cNvCxnSpPr>
          <p:nvPr/>
        </p:nvCxnSpPr>
        <p:spPr>
          <a:xfrm flipH="1">
            <a:off x="7416750" y="4978678"/>
            <a:ext cx="344815" cy="4591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                           root</a:t>
            </a:r>
          </a:p>
          <a:p>
            <a:endParaRPr lang="en-US" b="1" dirty="0"/>
          </a:p>
          <a:p>
            <a:r>
              <a:rPr lang="en-US" b="1" dirty="0"/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242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Remove 4:</a:t>
            </a:r>
          </a:p>
          <a:p>
            <a:pPr marL="0" indent="0">
              <a:buNone/>
            </a:pPr>
            <a:r>
              <a:rPr lang="en-US" sz="2800" dirty="0"/>
              <a:t>Is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a leaf?  			Yes.</a:t>
            </a:r>
          </a:p>
          <a:p>
            <a:pPr marL="0" indent="0">
              <a:buNone/>
            </a:pPr>
            <a:r>
              <a:rPr lang="en-US" sz="2800" dirty="0"/>
              <a:t>Does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have a parent?  	Yes.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C00000"/>
                </a:solidFill>
              </a:rPr>
              <a:t>why is this important?</a:t>
            </a:r>
          </a:p>
          <a:p>
            <a:pPr marL="0" indent="0">
              <a:buNone/>
            </a:pPr>
            <a:r>
              <a:rPr lang="en-US" sz="2800" dirty="0"/>
              <a:t>Is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a left-child of </a:t>
            </a:r>
            <a:r>
              <a:rPr lang="en-US" sz="2800" b="1" dirty="0">
                <a:solidFill>
                  <a:srgbClr val="C00000"/>
                </a:solidFill>
              </a:rPr>
              <a:t>p</a:t>
            </a:r>
            <a:r>
              <a:rPr lang="en-US" sz="2800" dirty="0"/>
              <a:t>?  	Yes.</a:t>
            </a:r>
          </a:p>
          <a:p>
            <a:pPr marL="0" indent="0">
              <a:buNone/>
            </a:pPr>
            <a:r>
              <a:rPr lang="en-US" sz="2800" dirty="0"/>
              <a:t>Set </a:t>
            </a:r>
            <a:r>
              <a:rPr lang="en-US" sz="2800" b="1" dirty="0">
                <a:solidFill>
                  <a:srgbClr val="C00000"/>
                </a:solidFill>
              </a:rPr>
              <a:t>p</a:t>
            </a:r>
            <a:r>
              <a:rPr lang="en-US" sz="2800" dirty="0"/>
              <a:t>’s left-pointer to null.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150049" y="54377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0"/>
          </p:cNvCxnSpPr>
          <p:nvPr/>
        </p:nvCxnSpPr>
        <p:spPr>
          <a:xfrm flipH="1">
            <a:off x="7416750" y="4978678"/>
            <a:ext cx="344815" cy="4591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6" y="1699181"/>
            <a:ext cx="3355406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                           root</a:t>
            </a:r>
          </a:p>
          <a:p>
            <a:endParaRPr lang="en-US" b="1" dirty="0"/>
          </a:p>
          <a:p>
            <a:r>
              <a:rPr lang="en-US" b="1" dirty="0"/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</a:t>
            </a:r>
            <a:r>
              <a:rPr lang="en-US" b="1" dirty="0">
                <a:solidFill>
                  <a:srgbClr val="C00000"/>
                </a:solidFill>
              </a:rPr>
              <a:t>p</a:t>
            </a:r>
            <a:r>
              <a:rPr lang="en-US" dirty="0"/>
              <a:t>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b="1" dirty="0">
                <a:solidFill>
                  <a:srgbClr val="C00000"/>
                </a:solidFill>
              </a:rPr>
              <a:t>d</a:t>
            </a:r>
            <a:r>
              <a:rPr lang="en-US" dirty="0"/>
              <a:t>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7589156" y="4218592"/>
            <a:ext cx="172408" cy="3048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7154229" y="5076381"/>
            <a:ext cx="172408" cy="3048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913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In removing a leaf,</a:t>
            </a:r>
          </a:p>
          <a:p>
            <a:pPr marL="0" indent="0">
              <a:buNone/>
            </a:pPr>
            <a:r>
              <a:rPr lang="en-US" sz="2800" dirty="0"/>
              <a:t>there are 3 subcases:</a:t>
            </a:r>
          </a:p>
          <a:p>
            <a:pPr marL="457200" indent="-457200">
              <a:buAutoNum type="arabicParenR"/>
            </a:pP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 is the actual root of a tree with just one element, so set root to null</a:t>
            </a:r>
          </a:p>
          <a:p>
            <a:pPr marL="457200" indent="-457200">
              <a:buAutoNum type="arabicParenR"/>
            </a:pP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 is a left-child of its parent</a:t>
            </a:r>
          </a:p>
          <a:p>
            <a:pPr marL="457200" indent="-457200">
              <a:buAutoNum type="arabicParenR"/>
            </a:pP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 is a right-child of its parent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6" y="1699181"/>
            <a:ext cx="3355406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                           root         </a:t>
            </a:r>
          </a:p>
          <a:p>
            <a:endParaRPr lang="en-US" b="1" dirty="0"/>
          </a:p>
          <a:p>
            <a:r>
              <a:rPr lang="en-US" b="1" dirty="0"/>
              <a:t>                               8                      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468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Remove 9:</a:t>
            </a:r>
          </a:p>
          <a:p>
            <a:pPr marL="0" indent="0">
              <a:buNone/>
            </a:pPr>
            <a:r>
              <a:rPr lang="en-US" sz="2800" dirty="0"/>
              <a:t>Is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a leaf?  			No.</a:t>
            </a:r>
          </a:p>
          <a:p>
            <a:pPr marL="0" indent="0">
              <a:buNone/>
            </a:pPr>
            <a:r>
              <a:rPr lang="en-US" sz="2800" dirty="0"/>
              <a:t>Does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have one child?	Yes</a:t>
            </a:r>
          </a:p>
          <a:p>
            <a:pPr marL="0" indent="0">
              <a:buNone/>
            </a:pPr>
            <a:r>
              <a:rPr lang="en-US" sz="2800" dirty="0"/>
              <a:t>Does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have a parent?  	Yes.</a:t>
            </a:r>
          </a:p>
          <a:p>
            <a:pPr marL="0" indent="0">
              <a:buNone/>
            </a:pPr>
            <a:r>
              <a:rPr lang="en-US" sz="2800" dirty="0"/>
              <a:t>Is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a left-child of </a:t>
            </a:r>
            <a:r>
              <a:rPr lang="en-US" sz="2800" b="1" dirty="0">
                <a:solidFill>
                  <a:srgbClr val="C00000"/>
                </a:solidFill>
              </a:rPr>
              <a:t>p</a:t>
            </a:r>
            <a:r>
              <a:rPr lang="en-US" sz="2800" dirty="0"/>
              <a:t>?  	No.</a:t>
            </a:r>
          </a:p>
          <a:p>
            <a:pPr marL="0" indent="0">
              <a:buNone/>
            </a:pPr>
            <a:r>
              <a:rPr lang="en-US" sz="2800" dirty="0"/>
              <a:t>Does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have a left-child?	No.</a:t>
            </a:r>
          </a:p>
          <a:p>
            <a:pPr marL="0" indent="0">
              <a:buNone/>
            </a:pPr>
            <a:r>
              <a:rPr lang="en-US" sz="2400" dirty="0"/>
              <a:t>(so </a:t>
            </a: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 is a right child and has a right child)</a:t>
            </a:r>
          </a:p>
          <a:p>
            <a:pPr marL="0" indent="0">
              <a:buNone/>
            </a:pPr>
            <a:r>
              <a:rPr lang="en-US" sz="2800" dirty="0"/>
              <a:t>Set </a:t>
            </a:r>
            <a:r>
              <a:rPr lang="en-US" sz="2800" b="1" dirty="0">
                <a:solidFill>
                  <a:srgbClr val="C00000"/>
                </a:solidFill>
              </a:rPr>
              <a:t>p</a:t>
            </a:r>
            <a:r>
              <a:rPr lang="en-US" sz="2800" dirty="0"/>
              <a:t>’s right-child to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’s right child.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6" y="1699181"/>
            <a:ext cx="3355406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                           root        </a:t>
            </a:r>
            <a:r>
              <a:rPr lang="en-US" b="1" dirty="0">
                <a:solidFill>
                  <a:srgbClr val="C00000"/>
                </a:solidFill>
              </a:rPr>
              <a:t>p</a:t>
            </a:r>
          </a:p>
          <a:p>
            <a:endParaRPr lang="en-US" b="1" dirty="0"/>
          </a:p>
          <a:p>
            <a:r>
              <a:rPr lang="en-US" b="1" dirty="0"/>
              <a:t>                               8                      </a:t>
            </a:r>
            <a:r>
              <a:rPr lang="en-US" b="1" dirty="0">
                <a:solidFill>
                  <a:srgbClr val="C00000"/>
                </a:solidFill>
              </a:rPr>
              <a:t>d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9572565" y="2562974"/>
            <a:ext cx="338777" cy="3048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9014474" y="2008792"/>
            <a:ext cx="338777" cy="3048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86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Remove 9:</a:t>
            </a:r>
          </a:p>
          <a:p>
            <a:pPr marL="0" indent="0">
              <a:buNone/>
            </a:pPr>
            <a:r>
              <a:rPr lang="en-US" sz="2800" dirty="0"/>
              <a:t>Is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a leaf?  			No.</a:t>
            </a:r>
          </a:p>
          <a:p>
            <a:pPr marL="0" indent="0">
              <a:buNone/>
            </a:pPr>
            <a:r>
              <a:rPr lang="en-US" sz="2800" dirty="0"/>
              <a:t>Does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have one child?	Yes</a:t>
            </a:r>
          </a:p>
          <a:p>
            <a:pPr marL="0" indent="0">
              <a:buNone/>
            </a:pPr>
            <a:r>
              <a:rPr lang="en-US" sz="2800" dirty="0"/>
              <a:t>Does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have a parent?  	Yes.</a:t>
            </a:r>
          </a:p>
          <a:p>
            <a:pPr marL="0" indent="0">
              <a:buNone/>
            </a:pPr>
            <a:r>
              <a:rPr lang="en-US" sz="2800" dirty="0"/>
              <a:t>Is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a left-child of </a:t>
            </a:r>
            <a:r>
              <a:rPr lang="en-US" sz="2800" b="1" dirty="0">
                <a:solidFill>
                  <a:srgbClr val="C00000"/>
                </a:solidFill>
              </a:rPr>
              <a:t>p</a:t>
            </a:r>
            <a:r>
              <a:rPr lang="en-US" sz="2800" dirty="0"/>
              <a:t>?  	No.</a:t>
            </a:r>
          </a:p>
          <a:p>
            <a:pPr marL="0" indent="0">
              <a:buNone/>
            </a:pPr>
            <a:r>
              <a:rPr lang="en-US" sz="2800" dirty="0"/>
              <a:t>Does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 have a left-child?	No.</a:t>
            </a:r>
          </a:p>
          <a:p>
            <a:pPr marL="0" indent="0">
              <a:buNone/>
            </a:pPr>
            <a:r>
              <a:rPr lang="en-US" sz="2400" dirty="0"/>
              <a:t>(so </a:t>
            </a: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 is a right child and has a right child)</a:t>
            </a:r>
          </a:p>
          <a:p>
            <a:pPr marL="0" indent="0">
              <a:buNone/>
            </a:pPr>
            <a:r>
              <a:rPr lang="en-US" sz="2800" dirty="0"/>
              <a:t>Set </a:t>
            </a:r>
            <a:r>
              <a:rPr lang="en-US" sz="2800" b="1" dirty="0">
                <a:solidFill>
                  <a:srgbClr val="C00000"/>
                </a:solidFill>
              </a:rPr>
              <a:t>p</a:t>
            </a:r>
            <a:r>
              <a:rPr lang="en-US" sz="2800" dirty="0"/>
              <a:t>’s right-child to </a:t>
            </a:r>
            <a:r>
              <a:rPr lang="en-US" sz="2800" b="1" dirty="0">
                <a:solidFill>
                  <a:srgbClr val="C00000"/>
                </a:solidFill>
              </a:rPr>
              <a:t>d</a:t>
            </a:r>
            <a:r>
              <a:rPr lang="en-US" sz="2800" dirty="0"/>
              <a:t>’s right child.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6" y="1699181"/>
            <a:ext cx="3355406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                           root        </a:t>
            </a:r>
            <a:r>
              <a:rPr lang="en-US" b="1" dirty="0">
                <a:solidFill>
                  <a:srgbClr val="C00000"/>
                </a:solidFill>
              </a:rPr>
              <a:t>p</a:t>
            </a:r>
          </a:p>
          <a:p>
            <a:endParaRPr lang="en-US" b="1" dirty="0"/>
          </a:p>
          <a:p>
            <a:r>
              <a:rPr lang="en-US" b="1" dirty="0"/>
              <a:t>                               8                      </a:t>
            </a:r>
            <a:r>
              <a:rPr lang="en-US" b="1" dirty="0">
                <a:solidFill>
                  <a:srgbClr val="C00000"/>
                </a:solidFill>
              </a:rPr>
              <a:t>d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9572565" y="2562974"/>
            <a:ext cx="338777" cy="3048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9014474" y="2008792"/>
            <a:ext cx="338777" cy="3048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9283649" y="2791574"/>
            <a:ext cx="627692" cy="60960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9283649" y="2867774"/>
            <a:ext cx="627692" cy="53340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8712149" y="2694592"/>
            <a:ext cx="471712" cy="819924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9183861" y="3500662"/>
            <a:ext cx="633188" cy="322176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089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Removing a node with one child,</a:t>
            </a:r>
          </a:p>
          <a:p>
            <a:pPr marL="0" indent="0">
              <a:buNone/>
            </a:pPr>
            <a:r>
              <a:rPr lang="en-US" sz="2800" dirty="0"/>
              <a:t>there are 4 subcases:</a:t>
            </a:r>
          </a:p>
          <a:p>
            <a:pPr marL="457200" indent="-457200">
              <a:buAutoNum type="arabicParenR"/>
            </a:pP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 is a left-child and has a left-child</a:t>
            </a:r>
          </a:p>
          <a:p>
            <a:pPr marL="457200" indent="-457200">
              <a:buAutoNum type="arabicParenR"/>
            </a:pP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 is a left-child and has a right-child</a:t>
            </a:r>
          </a:p>
          <a:p>
            <a:pPr marL="457200" indent="-457200">
              <a:buAutoNum type="arabicParenR"/>
            </a:pP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 is a right-child and has a left-child</a:t>
            </a:r>
          </a:p>
          <a:p>
            <a:pPr marL="457200" indent="-457200">
              <a:buAutoNum type="arabicParenR"/>
            </a:pP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 is a right-child and has a right-child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158237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                           root         </a:t>
            </a:r>
          </a:p>
          <a:p>
            <a:endParaRPr lang="en-US" b="1" dirty="0"/>
          </a:p>
          <a:p>
            <a:r>
              <a:rPr lang="en-US" b="1" dirty="0"/>
              <a:t>                               8                      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3                          10 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6                         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sz="1600" dirty="0"/>
          </a:p>
          <a:p>
            <a:endParaRPr lang="en-US" dirty="0"/>
          </a:p>
          <a:p>
            <a:r>
              <a:rPr lang="en-US" dirty="0"/>
              <a:t>      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27370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Removing a node with 2 children:</a:t>
            </a:r>
          </a:p>
          <a:p>
            <a:pPr marL="0" indent="0">
              <a:buNone/>
            </a:pPr>
            <a:r>
              <a:rPr lang="en-US" sz="2400" dirty="0"/>
              <a:t>We can’t just set a pointer to null, because that would wipe out the rest of the tree.</a:t>
            </a:r>
          </a:p>
          <a:p>
            <a:pPr marL="0" indent="0">
              <a:buNone/>
            </a:pPr>
            <a:r>
              <a:rPr lang="en-US" sz="2400" dirty="0"/>
              <a:t>Find a node who’s value we can place for </a:t>
            </a: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’s value such that the tree order is maintained.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What is an easy-to-delete node who’s value will fit at d, and the tree order is still sound?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158237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                           root       </a:t>
            </a:r>
            <a:r>
              <a:rPr lang="en-US" b="1" dirty="0">
                <a:solidFill>
                  <a:srgbClr val="C00000"/>
                </a:solidFill>
              </a:rPr>
              <a:t>d</a:t>
            </a:r>
            <a:r>
              <a:rPr lang="en-US" b="1" dirty="0"/>
              <a:t>       </a:t>
            </a:r>
          </a:p>
          <a:p>
            <a:endParaRPr lang="en-US" b="1" dirty="0"/>
          </a:p>
          <a:p>
            <a:r>
              <a:rPr lang="en-US" b="1" dirty="0"/>
              <a:t>                               8                      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3                          10 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6                         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sz="1600" dirty="0"/>
          </a:p>
          <a:p>
            <a:endParaRPr lang="en-US" dirty="0"/>
          </a:p>
          <a:p>
            <a:r>
              <a:rPr lang="en-US" dirty="0"/>
              <a:t>      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9014474" y="2008792"/>
            <a:ext cx="338777" cy="3048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444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Removing a node with 2 children:</a:t>
            </a:r>
          </a:p>
          <a:p>
            <a:pPr marL="0" indent="0">
              <a:buNone/>
            </a:pPr>
            <a:r>
              <a:rPr lang="en-US" sz="2400" dirty="0"/>
              <a:t>We can’t just set a pointer to null, because that would wipe out the rest of the tree.</a:t>
            </a:r>
          </a:p>
          <a:p>
            <a:pPr marL="0" indent="0">
              <a:buNone/>
            </a:pPr>
            <a:r>
              <a:rPr lang="en-US" sz="2400" dirty="0"/>
              <a:t>Find a node who’s value we can place for </a:t>
            </a: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’s value such that the tree order is maintained.</a:t>
            </a:r>
          </a:p>
          <a:p>
            <a:pPr marL="0" indent="0">
              <a:buNone/>
            </a:pPr>
            <a:r>
              <a:rPr lang="en-US" sz="2400" dirty="0"/>
              <a:t>What is an easy-to-delete node who’s value will fit at d, and the tree order is  still sound?     </a:t>
            </a:r>
            <a:r>
              <a:rPr lang="en-US" sz="2400" b="1" dirty="0">
                <a:solidFill>
                  <a:srgbClr val="C00000"/>
                </a:solidFill>
              </a:rPr>
              <a:t>The 7.</a:t>
            </a:r>
          </a:p>
          <a:p>
            <a:pPr marL="0" indent="0">
              <a:buNone/>
            </a:pPr>
            <a:r>
              <a:rPr lang="en-US" sz="2400" dirty="0"/>
              <a:t>The max value in d’s left subtree.</a:t>
            </a:r>
            <a:endParaRPr lang="en-US" sz="2000" dirty="0"/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158237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                           root       </a:t>
            </a:r>
            <a:r>
              <a:rPr lang="en-US" b="1" dirty="0">
                <a:solidFill>
                  <a:srgbClr val="C00000"/>
                </a:solidFill>
              </a:rPr>
              <a:t>d</a:t>
            </a:r>
            <a:r>
              <a:rPr lang="en-US" b="1" dirty="0"/>
              <a:t>       </a:t>
            </a:r>
          </a:p>
          <a:p>
            <a:endParaRPr lang="en-US" b="1" dirty="0"/>
          </a:p>
          <a:p>
            <a:r>
              <a:rPr lang="en-US" b="1" dirty="0"/>
              <a:t>                               8                      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3                          10 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6                         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sz="1600" dirty="0"/>
          </a:p>
          <a:p>
            <a:endParaRPr lang="en-US" dirty="0"/>
          </a:p>
          <a:p>
            <a:r>
              <a:rPr lang="en-US" dirty="0"/>
              <a:t>      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9014474" y="2008792"/>
            <a:ext cx="338777" cy="3048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16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tree methods are recursive, and need to send a root of a subtree as an argument.</a:t>
            </a:r>
          </a:p>
          <a:p>
            <a:r>
              <a:rPr lang="en-US" dirty="0"/>
              <a:t>The client doesn’t need to know anything about a root.</a:t>
            </a:r>
          </a:p>
          <a:p>
            <a:r>
              <a:rPr lang="en-US" dirty="0"/>
              <a:t>Many tree methods have a private recursive helper method (with a root argument), and a public method that calls it (which the client uses).</a:t>
            </a:r>
          </a:p>
        </p:txBody>
      </p:sp>
    </p:spTree>
    <p:extLst>
      <p:ext uri="{BB962C8B-B14F-4D97-AF65-F5344CB8AC3E}">
        <p14:creationId xmlns:p14="http://schemas.microsoft.com/office/powerpoint/2010/main" val="25160990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Removing a node with 2 children:</a:t>
            </a:r>
          </a:p>
          <a:p>
            <a:pPr marL="0" indent="0">
              <a:buNone/>
            </a:pPr>
            <a:r>
              <a:rPr lang="en-US" sz="2400" dirty="0"/>
              <a:t>Get a pointer (called </a:t>
            </a:r>
            <a:r>
              <a:rPr lang="en-US" sz="2400" b="1" dirty="0">
                <a:solidFill>
                  <a:srgbClr val="C00000"/>
                </a:solidFill>
              </a:rPr>
              <a:t>m</a:t>
            </a:r>
            <a:r>
              <a:rPr lang="en-US" sz="2400" dirty="0"/>
              <a:t>) to the node with the max value in d’s left-subtree.</a:t>
            </a:r>
          </a:p>
          <a:p>
            <a:pPr marL="0" indent="0">
              <a:buNone/>
            </a:pPr>
            <a:r>
              <a:rPr lang="en-US" sz="2400" dirty="0"/>
              <a:t>Store m’s value in a </a:t>
            </a:r>
            <a:r>
              <a:rPr lang="en-US" sz="2400" b="1" dirty="0">
                <a:solidFill>
                  <a:srgbClr val="7030A0"/>
                </a:solidFill>
              </a:rPr>
              <a:t>temp</a:t>
            </a:r>
            <a:r>
              <a:rPr lang="en-US" sz="2400" dirty="0"/>
              <a:t> variable.</a:t>
            </a:r>
          </a:p>
          <a:p>
            <a:pPr marL="0" indent="0">
              <a:buNone/>
            </a:pPr>
            <a:r>
              <a:rPr lang="en-US" sz="2400" dirty="0"/>
              <a:t>Recursively remove the value with </a:t>
            </a:r>
            <a:r>
              <a:rPr lang="en-US" sz="2400" b="1" dirty="0">
                <a:solidFill>
                  <a:srgbClr val="7030A0"/>
                </a:solidFill>
              </a:rPr>
              <a:t>temp</a:t>
            </a:r>
            <a:r>
              <a:rPr lang="en-US" sz="2400" dirty="0"/>
              <a:t> in it.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6" y="1699181"/>
            <a:ext cx="3818674" cy="4216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                           root       </a:t>
            </a:r>
            <a:r>
              <a:rPr lang="en-US" b="1" dirty="0">
                <a:solidFill>
                  <a:srgbClr val="C00000"/>
                </a:solidFill>
              </a:rPr>
              <a:t>d</a:t>
            </a:r>
            <a:r>
              <a:rPr lang="en-US" b="1" dirty="0"/>
              <a:t>       </a:t>
            </a:r>
          </a:p>
          <a:p>
            <a:endParaRPr lang="en-US" b="1" dirty="0"/>
          </a:p>
          <a:p>
            <a:r>
              <a:rPr lang="en-US" b="1" dirty="0"/>
              <a:t>                               8                      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3                          10 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6                  </a:t>
            </a:r>
            <a:r>
              <a:rPr lang="en-US" b="1" dirty="0">
                <a:solidFill>
                  <a:srgbClr val="C00000"/>
                </a:solidFill>
              </a:rPr>
              <a:t>m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                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sz="1600" dirty="0"/>
          </a:p>
          <a:p>
            <a:r>
              <a:rPr lang="en-US" dirty="0"/>
              <a:t>        	</a:t>
            </a:r>
            <a:r>
              <a:rPr lang="en-US" b="1" dirty="0">
                <a:solidFill>
                  <a:srgbClr val="7030A0"/>
                </a:solidFill>
              </a:rPr>
              <a:t>temp: 7</a:t>
            </a:r>
          </a:p>
          <a:p>
            <a:r>
              <a:rPr lang="en-US" dirty="0"/>
              <a:t>      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9014474" y="2008792"/>
            <a:ext cx="338777" cy="3048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9202282" y="4197576"/>
            <a:ext cx="338777" cy="3048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6513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Removing a node with 2 children:</a:t>
            </a:r>
          </a:p>
          <a:p>
            <a:pPr marL="0" indent="0">
              <a:buNone/>
            </a:pPr>
            <a:r>
              <a:rPr lang="en-US" sz="2400" dirty="0"/>
              <a:t>Get a pointer (called </a:t>
            </a:r>
            <a:r>
              <a:rPr lang="en-US" sz="2400" b="1" dirty="0">
                <a:solidFill>
                  <a:srgbClr val="C00000"/>
                </a:solidFill>
              </a:rPr>
              <a:t>m</a:t>
            </a:r>
            <a:r>
              <a:rPr lang="en-US" sz="2400" dirty="0"/>
              <a:t>) to the node with the max value in d’s left-subtree.</a:t>
            </a:r>
          </a:p>
          <a:p>
            <a:pPr marL="0" indent="0">
              <a:buNone/>
            </a:pPr>
            <a:r>
              <a:rPr lang="en-US" sz="2400" dirty="0"/>
              <a:t>Store m’s value in a </a:t>
            </a:r>
            <a:r>
              <a:rPr lang="en-US" sz="2400" b="1" dirty="0">
                <a:solidFill>
                  <a:srgbClr val="7030A0"/>
                </a:solidFill>
              </a:rPr>
              <a:t>temp</a:t>
            </a:r>
            <a:r>
              <a:rPr lang="en-US" sz="2400" dirty="0"/>
              <a:t> variable.</a:t>
            </a:r>
          </a:p>
          <a:p>
            <a:pPr marL="0" indent="0">
              <a:buNone/>
            </a:pPr>
            <a:r>
              <a:rPr lang="en-US" sz="2400" dirty="0"/>
              <a:t>Recursively remove the value with </a:t>
            </a:r>
            <a:r>
              <a:rPr lang="en-US" sz="2400" b="1" dirty="0">
                <a:solidFill>
                  <a:srgbClr val="7030A0"/>
                </a:solidFill>
              </a:rPr>
              <a:t>temp</a:t>
            </a:r>
            <a:r>
              <a:rPr lang="en-US" sz="2400" dirty="0"/>
              <a:t> in it.</a:t>
            </a:r>
          </a:p>
          <a:p>
            <a:pPr marL="0" indent="0">
              <a:buNone/>
            </a:pPr>
            <a:r>
              <a:rPr lang="en-US" sz="2400" dirty="0"/>
              <a:t>Replace </a:t>
            </a:r>
            <a:r>
              <a:rPr lang="en-US" sz="2400" b="1" dirty="0">
                <a:solidFill>
                  <a:srgbClr val="C00000"/>
                </a:solidFill>
              </a:rPr>
              <a:t>d</a:t>
            </a:r>
            <a:r>
              <a:rPr lang="en-US" sz="2400" dirty="0"/>
              <a:t>’s value with </a:t>
            </a:r>
            <a:r>
              <a:rPr lang="en-US" sz="2400" b="1" dirty="0">
                <a:solidFill>
                  <a:srgbClr val="7030A0"/>
                </a:solidFill>
              </a:rPr>
              <a:t>temp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8 has been removed.</a:t>
            </a:r>
            <a:endParaRPr lang="en-US" sz="2000" dirty="0"/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6" y="1699181"/>
            <a:ext cx="3581430" cy="4216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                           root       </a:t>
            </a:r>
            <a:r>
              <a:rPr lang="en-US" b="1" dirty="0">
                <a:solidFill>
                  <a:srgbClr val="C00000"/>
                </a:solidFill>
              </a:rPr>
              <a:t>d</a:t>
            </a:r>
            <a:r>
              <a:rPr lang="en-US" b="1" dirty="0"/>
              <a:t>       </a:t>
            </a:r>
          </a:p>
          <a:p>
            <a:endParaRPr lang="en-US" b="1" dirty="0"/>
          </a:p>
          <a:p>
            <a:r>
              <a:rPr lang="en-US" b="1" dirty="0"/>
              <a:t>                               </a:t>
            </a:r>
            <a:r>
              <a:rPr lang="en-US" b="1" dirty="0">
                <a:solidFill>
                  <a:srgbClr val="7030A0"/>
                </a:solidFill>
              </a:rPr>
              <a:t>7</a:t>
            </a:r>
            <a:r>
              <a:rPr lang="en-US" b="1" dirty="0"/>
              <a:t>                      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3                          10 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6                                  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 </a:t>
            </a:r>
          </a:p>
          <a:p>
            <a:endParaRPr lang="en-US" sz="1600" dirty="0"/>
          </a:p>
          <a:p>
            <a:r>
              <a:rPr lang="en-US" dirty="0"/>
              <a:t>        	</a:t>
            </a:r>
            <a:r>
              <a:rPr lang="en-US" b="1" dirty="0">
                <a:solidFill>
                  <a:srgbClr val="7030A0"/>
                </a:solidFill>
              </a:rPr>
              <a:t>temp: 7</a:t>
            </a:r>
          </a:p>
          <a:p>
            <a:r>
              <a:rPr lang="en-US" dirty="0"/>
              <a:t>      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9014474" y="2008792"/>
            <a:ext cx="338777" cy="3048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7304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removeHelper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143000"/>
            <a:ext cx="8534400" cy="49831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941EDF"/>
                </a:solidFill>
              </a:rPr>
              <a:t>private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 err="1">
                <a:solidFill>
                  <a:srgbClr val="000000"/>
                </a:solidFill>
              </a:rPr>
              <a:t>TreeNode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 err="1">
                <a:solidFill>
                  <a:srgbClr val="000000"/>
                </a:solidFill>
              </a:rPr>
              <a:t>removeHelper</a:t>
            </a:r>
            <a:r>
              <a:rPr lang="en-US" sz="1800" dirty="0">
                <a:solidFill>
                  <a:srgbClr val="000000"/>
                </a:solidFill>
              </a:rPr>
              <a:t>(</a:t>
            </a:r>
            <a:r>
              <a:rPr lang="en-US" sz="1800" dirty="0" err="1">
                <a:solidFill>
                  <a:srgbClr val="000000"/>
                </a:solidFill>
              </a:rPr>
              <a:t>TreeNode</a:t>
            </a:r>
            <a:r>
              <a:rPr lang="en-US" sz="1800" dirty="0">
                <a:solidFill>
                  <a:srgbClr val="000000"/>
                </a:solidFill>
              </a:rPr>
              <a:t> root, Comparable x)</a:t>
            </a:r>
            <a:br>
              <a:rPr lang="en-US" sz="1800" dirty="0">
                <a:solidFill>
                  <a:srgbClr val="000000"/>
                </a:solidFill>
              </a:rPr>
            </a:br>
            <a:r>
              <a:rPr lang="en-US" sz="1800" dirty="0">
                <a:solidFill>
                  <a:srgbClr val="000000"/>
                </a:solidFill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     </a:t>
            </a:r>
            <a:r>
              <a:rPr lang="en-US" sz="1800" dirty="0" err="1">
                <a:solidFill>
                  <a:srgbClr val="000000"/>
                </a:solidFill>
              </a:rPr>
              <a:t>TreeNode</a:t>
            </a:r>
            <a:r>
              <a:rPr lang="en-US" sz="1800" dirty="0">
                <a:solidFill>
                  <a:srgbClr val="000000"/>
                </a:solidFill>
              </a:rPr>
              <a:t> d = </a:t>
            </a:r>
            <a:r>
              <a:rPr lang="en-US" sz="1800" dirty="0" err="1">
                <a:solidFill>
                  <a:srgbClr val="000000"/>
                </a:solidFill>
              </a:rPr>
              <a:t>searchHelper</a:t>
            </a:r>
            <a:r>
              <a:rPr lang="en-US" sz="1800" dirty="0">
                <a:solidFill>
                  <a:srgbClr val="000000"/>
                </a:solidFill>
              </a:rPr>
              <a:t>(root, x);		</a:t>
            </a:r>
            <a:r>
              <a:rPr lang="en-US" sz="1800" dirty="0">
                <a:solidFill>
                  <a:srgbClr val="FF0000"/>
                </a:solidFill>
              </a:rPr>
              <a:t>//the node to delete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     </a:t>
            </a:r>
            <a:r>
              <a:rPr lang="en-US" sz="1800" dirty="0" err="1">
                <a:solidFill>
                  <a:srgbClr val="000000"/>
                </a:solidFill>
              </a:rPr>
              <a:t>TreeNode</a:t>
            </a:r>
            <a:r>
              <a:rPr lang="en-US" sz="1800" dirty="0">
                <a:solidFill>
                  <a:srgbClr val="000000"/>
                </a:solidFill>
              </a:rPr>
              <a:t> p = </a:t>
            </a:r>
            <a:r>
              <a:rPr lang="en-US" sz="1800" dirty="0" err="1">
                <a:solidFill>
                  <a:srgbClr val="000000"/>
                </a:solidFill>
              </a:rPr>
              <a:t>searchParent</a:t>
            </a:r>
            <a:r>
              <a:rPr lang="en-US" sz="1800" dirty="0">
                <a:solidFill>
                  <a:srgbClr val="000000"/>
                </a:solidFill>
              </a:rPr>
              <a:t>(root, x);		</a:t>
            </a:r>
            <a:r>
              <a:rPr lang="en-US" sz="1800" dirty="0">
                <a:solidFill>
                  <a:srgbClr val="FF0000"/>
                </a:solidFill>
              </a:rPr>
              <a:t>//the parent of the node to delete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</a:rPr>
              <a:t>     </a:t>
            </a:r>
            <a:r>
              <a:rPr lang="en-US" sz="1800" b="1" dirty="0">
                <a:solidFill>
                  <a:srgbClr val="7030A0"/>
                </a:solidFill>
              </a:rPr>
              <a:t>if</a:t>
            </a:r>
            <a:r>
              <a:rPr lang="en-US" sz="1800" dirty="0"/>
              <a:t>(d == null)  </a:t>
            </a:r>
            <a:r>
              <a:rPr lang="en-US" sz="1800" b="1" dirty="0">
                <a:solidFill>
                  <a:srgbClr val="7030A0"/>
                </a:solidFill>
              </a:rPr>
              <a:t>return</a:t>
            </a:r>
            <a:r>
              <a:rPr lang="en-US" sz="1800" dirty="0"/>
              <a:t> root;</a:t>
            </a:r>
            <a:r>
              <a:rPr lang="en-US" sz="1800" dirty="0">
                <a:solidFill>
                  <a:srgbClr val="FF0000"/>
                </a:solidFill>
              </a:rPr>
              <a:t>	//trying to remove a node that doesn’t exist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     </a:t>
            </a:r>
            <a:r>
              <a:rPr lang="en-US" sz="1800" b="1" dirty="0">
                <a:solidFill>
                  <a:srgbClr val="7030A0"/>
                </a:solidFill>
              </a:rPr>
              <a:t>if</a:t>
            </a:r>
            <a:r>
              <a:rPr lang="en-US" sz="1800" dirty="0">
                <a:solidFill>
                  <a:srgbClr val="000000"/>
                </a:solidFill>
              </a:rPr>
              <a:t>(</a:t>
            </a:r>
            <a:r>
              <a:rPr lang="en-US" sz="1800" dirty="0" err="1">
                <a:solidFill>
                  <a:srgbClr val="000000"/>
                </a:solidFill>
              </a:rPr>
              <a:t>isLeaf</a:t>
            </a:r>
            <a:r>
              <a:rPr lang="en-US" sz="1800" dirty="0">
                <a:solidFill>
                  <a:srgbClr val="000000"/>
                </a:solidFill>
              </a:rPr>
              <a:t>(d))		</a:t>
            </a:r>
            <a:r>
              <a:rPr lang="en-US" sz="1800" dirty="0">
                <a:solidFill>
                  <a:srgbClr val="FF0000"/>
                </a:solidFill>
              </a:rPr>
              <a:t>//helper method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     {			</a:t>
            </a:r>
            <a:r>
              <a:rPr lang="en-US" sz="1800" dirty="0">
                <a:solidFill>
                  <a:srgbClr val="FF0000"/>
                </a:solidFill>
              </a:rPr>
              <a:t>//3 subcases for removing a leaf, uses d &amp; p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   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     </a:t>
            </a:r>
            <a:r>
              <a:rPr lang="en-US" sz="1800" b="1" dirty="0">
                <a:solidFill>
                  <a:srgbClr val="7030A0"/>
                </a:solidFill>
              </a:rPr>
              <a:t>else if</a:t>
            </a:r>
            <a:r>
              <a:rPr lang="en-US" sz="1800" dirty="0">
                <a:solidFill>
                  <a:srgbClr val="000000"/>
                </a:solidFill>
              </a:rPr>
              <a:t>(</a:t>
            </a:r>
            <a:r>
              <a:rPr lang="en-US" sz="1800" dirty="0" err="1">
                <a:solidFill>
                  <a:srgbClr val="000000"/>
                </a:solidFill>
              </a:rPr>
              <a:t>oneKid</a:t>
            </a:r>
            <a:r>
              <a:rPr lang="en-US" sz="1800" dirty="0">
                <a:solidFill>
                  <a:srgbClr val="000000"/>
                </a:solidFill>
              </a:rPr>
              <a:t>(d))	</a:t>
            </a:r>
            <a:r>
              <a:rPr lang="en-US" sz="1800" dirty="0">
                <a:solidFill>
                  <a:srgbClr val="FF0000"/>
                </a:solidFill>
              </a:rPr>
              <a:t>//helper method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     {			</a:t>
            </a:r>
            <a:r>
              <a:rPr lang="en-US" sz="1800" dirty="0">
                <a:solidFill>
                  <a:srgbClr val="FF0000"/>
                </a:solidFill>
              </a:rPr>
              <a:t>//4 subcases for removing a node with one child, uses d &amp; p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   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     </a:t>
            </a:r>
            <a:r>
              <a:rPr lang="en-US" sz="1800" b="1" dirty="0">
                <a:solidFill>
                  <a:srgbClr val="7030A0"/>
                </a:solidFill>
              </a:rPr>
              <a:t>else</a:t>
            </a:r>
            <a:r>
              <a:rPr lang="en-US" sz="1800" dirty="0">
                <a:solidFill>
                  <a:srgbClr val="000000"/>
                </a:solidFill>
              </a:rPr>
              <a:t>			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     {			</a:t>
            </a:r>
            <a:r>
              <a:rPr lang="en-US" sz="1800" dirty="0">
                <a:solidFill>
                  <a:srgbClr val="FF0000"/>
                </a:solidFill>
              </a:rPr>
              <a:t>//removing a node with two children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     }			</a:t>
            </a:r>
            <a:r>
              <a:rPr lang="en-US" sz="1800" dirty="0">
                <a:solidFill>
                  <a:srgbClr val="FF0000"/>
                </a:solidFill>
              </a:rPr>
              <a:t>//(replacement with value from max in left subtree)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53653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Two terminating cases:</a:t>
            </a:r>
          </a:p>
          <a:p>
            <a:pPr marL="0" indent="0">
              <a:buNone/>
            </a:pPr>
            <a:r>
              <a:rPr lang="en-US" sz="2800" dirty="0"/>
              <a:t>	our root is null – item is not in the tree</a:t>
            </a:r>
          </a:p>
          <a:p>
            <a:pPr marL="0" indent="0">
              <a:buNone/>
            </a:pPr>
            <a:r>
              <a:rPr lang="en-US" sz="2800" dirty="0"/>
              <a:t>	our root is what we are looking for</a:t>
            </a:r>
          </a:p>
          <a:p>
            <a:pPr marL="0" indent="0">
              <a:buNone/>
            </a:pPr>
            <a:r>
              <a:rPr lang="en-US" sz="2800" dirty="0"/>
              <a:t>Two recursive calls:</a:t>
            </a:r>
          </a:p>
          <a:p>
            <a:pPr marL="0" indent="0">
              <a:buNone/>
            </a:pPr>
            <a:r>
              <a:rPr lang="en-US" sz="2800" dirty="0"/>
              <a:t>	if what we are searching for is &lt; root’s value,</a:t>
            </a:r>
          </a:p>
          <a:p>
            <a:pPr marL="0" indent="0">
              <a:buNone/>
            </a:pPr>
            <a:r>
              <a:rPr lang="en-US" sz="2800" dirty="0"/>
              <a:t>		search in the left-subtree</a:t>
            </a:r>
          </a:p>
          <a:p>
            <a:pPr marL="0" indent="0">
              <a:buNone/>
            </a:pPr>
            <a:r>
              <a:rPr lang="en-US" sz="2800" dirty="0"/>
              <a:t>	if what we are searching for is &gt; root’s value</a:t>
            </a:r>
          </a:p>
          <a:p>
            <a:pPr marL="0" indent="0">
              <a:buNone/>
            </a:pPr>
            <a:r>
              <a:rPr lang="en-US" sz="2800" dirty="0"/>
              <a:t>		search in the right-subtree</a:t>
            </a:r>
          </a:p>
        </p:txBody>
      </p:sp>
    </p:spTree>
    <p:extLst>
      <p:ext uri="{BB962C8B-B14F-4D97-AF65-F5344CB8AC3E}">
        <p14:creationId xmlns:p14="http://schemas.microsoft.com/office/powerpoint/2010/main" val="1998739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Search for 7:</a:t>
            </a:r>
          </a:p>
          <a:p>
            <a:pPr marL="0" indent="0">
              <a:buNone/>
            </a:pPr>
            <a:r>
              <a:rPr lang="en-US" sz="2800" dirty="0"/>
              <a:t>Is the root null?  No</a:t>
            </a:r>
          </a:p>
          <a:p>
            <a:pPr marL="0" indent="0">
              <a:buNone/>
            </a:pPr>
            <a:r>
              <a:rPr lang="en-US" sz="2800" dirty="0"/>
              <a:t>Is the root’s value 7?  No</a:t>
            </a:r>
          </a:p>
          <a:p>
            <a:pPr marL="0" indent="0">
              <a:buNone/>
            </a:pPr>
            <a:r>
              <a:rPr lang="en-US" sz="2800" dirty="0"/>
              <a:t>Since 7 &lt; 8, search in the left-side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150049" y="54377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0"/>
          </p:cNvCxnSpPr>
          <p:nvPr/>
        </p:nvCxnSpPr>
        <p:spPr>
          <a:xfrm flipH="1">
            <a:off x="7416750" y="4978678"/>
            <a:ext cx="344815" cy="4591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b="1" dirty="0"/>
              <a:t>root</a:t>
            </a:r>
          </a:p>
          <a:p>
            <a:endParaRPr lang="en-US" dirty="0"/>
          </a:p>
          <a:p>
            <a:r>
              <a:rPr lang="en-US" dirty="0"/>
              <a:t>                               </a:t>
            </a:r>
            <a:r>
              <a:rPr lang="en-US" b="1" dirty="0"/>
              <a:t>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3                             9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9754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Search for 7:</a:t>
            </a:r>
          </a:p>
          <a:p>
            <a:pPr marL="0" indent="0">
              <a:buNone/>
            </a:pPr>
            <a:r>
              <a:rPr lang="en-US" sz="2800" dirty="0"/>
              <a:t>Is the root null?  No</a:t>
            </a:r>
          </a:p>
          <a:p>
            <a:pPr marL="0" indent="0">
              <a:buNone/>
            </a:pPr>
            <a:r>
              <a:rPr lang="en-US" sz="2800" dirty="0"/>
              <a:t>Is the root’s value 7?  No</a:t>
            </a:r>
          </a:p>
          <a:p>
            <a:pPr marL="0" indent="0">
              <a:buNone/>
            </a:pPr>
            <a:r>
              <a:rPr lang="en-US" sz="2800" dirty="0"/>
              <a:t>Since 7 &gt; 3, search in the right-side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150049" y="54377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0"/>
          </p:cNvCxnSpPr>
          <p:nvPr/>
        </p:nvCxnSpPr>
        <p:spPr>
          <a:xfrm flipH="1">
            <a:off x="7416750" y="4978678"/>
            <a:ext cx="344815" cy="4591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</a:t>
            </a:r>
            <a:r>
              <a:rPr lang="en-US" b="1" dirty="0"/>
              <a:t>3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96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Search for 7:</a:t>
            </a:r>
          </a:p>
          <a:p>
            <a:pPr marL="0" indent="0">
              <a:buNone/>
            </a:pPr>
            <a:r>
              <a:rPr lang="en-US" sz="2800" dirty="0"/>
              <a:t>Is the root null?  No</a:t>
            </a:r>
          </a:p>
          <a:p>
            <a:pPr marL="0" indent="0">
              <a:buNone/>
            </a:pPr>
            <a:r>
              <a:rPr lang="en-US" sz="2800" dirty="0"/>
              <a:t>Is the root’s value 7?  No</a:t>
            </a:r>
          </a:p>
          <a:p>
            <a:pPr marL="0" indent="0">
              <a:buNone/>
            </a:pPr>
            <a:r>
              <a:rPr lang="en-US" sz="2800" dirty="0"/>
              <a:t>Since 7 &gt; 6, search in the right-side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150049" y="54377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0"/>
          </p:cNvCxnSpPr>
          <p:nvPr/>
        </p:nvCxnSpPr>
        <p:spPr>
          <a:xfrm flipH="1">
            <a:off x="7416750" y="4978678"/>
            <a:ext cx="344815" cy="4591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3                             9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b="1" dirty="0"/>
              <a:t>                            6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3714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Search for 7:</a:t>
            </a:r>
          </a:p>
          <a:p>
            <a:pPr marL="0" indent="0">
              <a:buNone/>
            </a:pPr>
            <a:r>
              <a:rPr lang="en-US" sz="2800" dirty="0"/>
              <a:t>Is the root null?  No</a:t>
            </a:r>
          </a:p>
          <a:p>
            <a:pPr marL="0" indent="0">
              <a:buNone/>
            </a:pPr>
            <a:r>
              <a:rPr lang="en-US" sz="2800" dirty="0"/>
              <a:t>Is the root’s value 7?  Yes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150049" y="5437792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0"/>
          </p:cNvCxnSpPr>
          <p:nvPr/>
        </p:nvCxnSpPr>
        <p:spPr>
          <a:xfrm flipH="1">
            <a:off x="7416750" y="4978678"/>
            <a:ext cx="344815" cy="45911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3                             9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</a:t>
            </a:r>
            <a:r>
              <a:rPr lang="en-US" b="1" dirty="0"/>
              <a:t>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400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Search for 2:</a:t>
            </a:r>
          </a:p>
          <a:p>
            <a:pPr marL="0" indent="0">
              <a:buNone/>
            </a:pPr>
            <a:r>
              <a:rPr lang="en-US" sz="2800" dirty="0"/>
              <a:t>Is the root null?  No</a:t>
            </a:r>
          </a:p>
          <a:p>
            <a:pPr marL="0" indent="0">
              <a:buNone/>
            </a:pPr>
            <a:r>
              <a:rPr lang="en-US" sz="2800" dirty="0"/>
              <a:t>Is the root’s value 2?  No</a:t>
            </a:r>
          </a:p>
          <a:p>
            <a:pPr marL="0" indent="0">
              <a:buNone/>
            </a:pPr>
            <a:r>
              <a:rPr lang="en-US" sz="2800" dirty="0"/>
              <a:t>Since 2 &lt; 8, search in the left-side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150049" y="54377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0"/>
          </p:cNvCxnSpPr>
          <p:nvPr/>
        </p:nvCxnSpPr>
        <p:spPr>
          <a:xfrm flipH="1">
            <a:off x="7416750" y="4978678"/>
            <a:ext cx="344815" cy="4591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b="1" dirty="0"/>
              <a:t>root</a:t>
            </a:r>
          </a:p>
          <a:p>
            <a:endParaRPr lang="en-US" dirty="0"/>
          </a:p>
          <a:p>
            <a:r>
              <a:rPr lang="en-US" dirty="0"/>
              <a:t>                               </a:t>
            </a:r>
            <a:r>
              <a:rPr lang="en-US" b="1" dirty="0"/>
              <a:t>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3                             9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382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searchHelper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5435549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Search for 2:</a:t>
            </a:r>
          </a:p>
          <a:p>
            <a:pPr marL="0" indent="0">
              <a:buNone/>
            </a:pPr>
            <a:r>
              <a:rPr lang="en-US" sz="2800" dirty="0"/>
              <a:t>Is the root null?  No</a:t>
            </a:r>
          </a:p>
          <a:p>
            <a:pPr marL="0" indent="0">
              <a:buNone/>
            </a:pPr>
            <a:r>
              <a:rPr lang="en-US" sz="2800" dirty="0"/>
              <a:t>Is the root’s value 2?  No</a:t>
            </a:r>
          </a:p>
          <a:p>
            <a:pPr marL="0" indent="0">
              <a:buNone/>
            </a:pPr>
            <a:r>
              <a:rPr lang="en-US" sz="2800" dirty="0"/>
              <a:t>Since 2 &lt; 3, search in the Left-side</a:t>
            </a:r>
          </a:p>
        </p:txBody>
      </p:sp>
      <p:sp>
        <p:nvSpPr>
          <p:cNvPr id="4" name="Oval 3"/>
          <p:cNvSpPr/>
          <p:nvPr/>
        </p:nvSpPr>
        <p:spPr>
          <a:xfrm>
            <a:off x="8445449" y="2161192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83449" y="2888556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283649" y="2867774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16849" y="36851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6834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712149" y="45233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817049" y="3678265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150049" y="5437792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4" idx="3"/>
            <a:endCxn id="5" idx="7"/>
          </p:cNvCxnSpPr>
          <p:nvPr/>
        </p:nvCxnSpPr>
        <p:spPr>
          <a:xfrm flipH="1">
            <a:off x="8138734" y="2616477"/>
            <a:ext cx="384830" cy="35019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5"/>
            <a:endCxn id="6" idx="1"/>
          </p:cNvCxnSpPr>
          <p:nvPr/>
        </p:nvCxnSpPr>
        <p:spPr>
          <a:xfrm>
            <a:off x="8900734" y="2616477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0"/>
          </p:cNvCxnSpPr>
          <p:nvPr/>
        </p:nvCxnSpPr>
        <p:spPr>
          <a:xfrm>
            <a:off x="8138735" y="3343842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10" idx="0"/>
          </p:cNvCxnSpPr>
          <p:nvPr/>
        </p:nvCxnSpPr>
        <p:spPr>
          <a:xfrm>
            <a:off x="9738935" y="3323059"/>
            <a:ext cx="344815" cy="35520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5"/>
            <a:endCxn id="9" idx="0"/>
          </p:cNvCxnSpPr>
          <p:nvPr/>
        </p:nvCxnSpPr>
        <p:spPr>
          <a:xfrm>
            <a:off x="8672135" y="4140478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8" idx="0"/>
          </p:cNvCxnSpPr>
          <p:nvPr/>
        </p:nvCxnSpPr>
        <p:spPr>
          <a:xfrm flipH="1">
            <a:off x="7950150" y="4140478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0"/>
          </p:cNvCxnSpPr>
          <p:nvPr/>
        </p:nvCxnSpPr>
        <p:spPr>
          <a:xfrm flipH="1">
            <a:off x="7416750" y="4978678"/>
            <a:ext cx="344815" cy="4591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940857" y="1699181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</a:t>
            </a:r>
            <a:r>
              <a:rPr lang="en-US" b="1" dirty="0"/>
              <a:t>3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8712149" y="2008792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447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1394</Words>
  <Application>Microsoft Office PowerPoint</Application>
  <PresentationFormat>Widescreen</PresentationFormat>
  <Paragraphs>406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Coding a Binary Search Tree 2</vt:lpstr>
      <vt:lpstr>Tree methods</vt:lpstr>
      <vt:lpstr>searchHelper</vt:lpstr>
      <vt:lpstr>searchHelper</vt:lpstr>
      <vt:lpstr>searchHelper</vt:lpstr>
      <vt:lpstr>searchHelper</vt:lpstr>
      <vt:lpstr>searchHelper</vt:lpstr>
      <vt:lpstr>searchHelper</vt:lpstr>
      <vt:lpstr>searchHelper</vt:lpstr>
      <vt:lpstr>searchHelper</vt:lpstr>
      <vt:lpstr>removeHelper</vt:lpstr>
      <vt:lpstr>removeHelper</vt:lpstr>
      <vt:lpstr>removeHelper</vt:lpstr>
      <vt:lpstr>removeHelper</vt:lpstr>
      <vt:lpstr>removeHelper</vt:lpstr>
      <vt:lpstr>removeHelper</vt:lpstr>
      <vt:lpstr>removeHelper</vt:lpstr>
      <vt:lpstr>removeHelper</vt:lpstr>
      <vt:lpstr>removeHelper</vt:lpstr>
      <vt:lpstr>removeHelper</vt:lpstr>
      <vt:lpstr>removeHelper</vt:lpstr>
      <vt:lpstr>removeHelper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a Binary Search Tree 1</dc:title>
  <dc:creator>Oberle, Doug R</dc:creator>
  <cp:lastModifiedBy>Oberle, Doug R</cp:lastModifiedBy>
  <cp:revision>25</cp:revision>
  <dcterms:created xsi:type="dcterms:W3CDTF">2006-08-16T00:00:00Z</dcterms:created>
  <dcterms:modified xsi:type="dcterms:W3CDTF">2024-03-15T12:44:41Z</dcterms:modified>
</cp:coreProperties>
</file>

<file path=docProps/thumbnail.jpeg>
</file>